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558" r:id="rId4"/>
    <p:sldId id="584" r:id="rId5"/>
    <p:sldId id="597" r:id="rId6"/>
    <p:sldId id="598" r:id="rId7"/>
    <p:sldId id="599" r:id="rId8"/>
    <p:sldId id="600" r:id="rId9"/>
    <p:sldId id="601" r:id="rId10"/>
    <p:sldId id="602" r:id="rId11"/>
    <p:sldId id="603" r:id="rId12"/>
    <p:sldId id="562" r:id="rId13"/>
    <p:sldId id="554"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2019-09-20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Break statements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Break statements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 loop only</a:t>
            </a:r>
            <a:endParaRPr lang="en-CA" dirty="0"/>
          </a:p>
        </p:txBody>
      </p:sp>
      <p:sp>
        <p:nvSpPr>
          <p:cNvPr id="3" name="Content Placeholder 2"/>
          <p:cNvSpPr>
            <a:spLocks noGrp="1"/>
          </p:cNvSpPr>
          <p:nvPr>
            <p:ph idx="1"/>
          </p:nvPr>
        </p:nvSpPr>
        <p:spPr/>
        <p:txBody>
          <a:bodyPr/>
          <a:lstStyle/>
          <a:p>
            <a:r>
              <a:rPr lang="en-CA" dirty="0" smtClean="0"/>
              <a:t>The break statement only exits the inner-most loop</a:t>
            </a:r>
          </a:p>
          <a:p>
            <a:pPr marL="800100" lvl="2" indent="0">
              <a:buNone/>
            </a:pPr>
            <a:r>
              <a:rPr lang="en-CA" sz="1400" dirty="0" smtClean="0">
                <a:solidFill>
                  <a:srgbClr val="0070C0"/>
                </a:solidFill>
                <a:latin typeface="Consolas" panose="020B0609020204030204" pitchFamily="49" charset="0"/>
                <a:cs typeface="Consolas" panose="020B0609020204030204" pitchFamily="49" charset="0"/>
              </a:rPr>
              <a:t>while ( </a:t>
            </a:r>
            <a:r>
              <a:rPr lang="en-CA" sz="1400" i="1" dirty="0" smtClean="0">
                <a:solidFill>
                  <a:srgbClr val="0070C0"/>
                </a:solidFill>
                <a:latin typeface="Consolas" panose="020B0609020204030204" pitchFamily="49" charset="0"/>
                <a:cs typeface="Consolas" panose="020B0609020204030204" pitchFamily="49" charset="0"/>
              </a:rPr>
              <a:t>condition-1</a:t>
            </a:r>
            <a:r>
              <a:rPr lang="en-CA" sz="1400" dirty="0" smtClean="0">
                <a:solidFill>
                  <a:srgbClr val="0070C0"/>
                </a:solidFill>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something</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while ( </a:t>
            </a:r>
            <a:r>
              <a:rPr lang="en-CA" sz="1400" i="1" dirty="0" smtClean="0">
                <a:solidFill>
                  <a:srgbClr val="FF0000"/>
                </a:solidFill>
                <a:latin typeface="Consolas" panose="020B0609020204030204" pitchFamily="49" charset="0"/>
                <a:cs typeface="Consolas" panose="020B0609020204030204" pitchFamily="49" charset="0"/>
              </a:rPr>
              <a:t>condition-2</a:t>
            </a:r>
            <a:r>
              <a:rPr lang="en-CA" sz="1400" dirty="0" smtClean="0">
                <a:solidFill>
                  <a:srgbClr val="FF0000"/>
                </a:solidFill>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something else...</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t>
            </a:r>
            <a:r>
              <a:rPr lang="en-CA" sz="1400" i="1" dirty="0" smtClean="0">
                <a:latin typeface="Consolas" panose="020B0609020204030204" pitchFamily="49" charset="0"/>
                <a:cs typeface="Consolas" panose="020B0609020204030204" pitchFamily="49" charset="0"/>
              </a:rPr>
              <a:t>condition-3</a:t>
            </a:r>
            <a:r>
              <a:rPr lang="en-CA" sz="1400" dirty="0" smtClean="0">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 final stuff...</a:t>
            </a:r>
          </a:p>
          <a:p>
            <a:pPr marL="8001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break;</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 Continue doing stuff...</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 Continue doing more stuff...</a:t>
            </a:r>
          </a:p>
          <a:p>
            <a:pPr marL="800100" lvl="2" indent="0">
              <a:buNone/>
            </a:pPr>
            <a:r>
              <a:rPr lang="en-CA" sz="1400" dirty="0" smtClean="0">
                <a:solidFill>
                  <a:srgbClr val="0070C0"/>
                </a:solidFill>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Further statements</a:t>
            </a:r>
          </a:p>
        </p:txBody>
      </p:sp>
      <p:sp>
        <p:nvSpPr>
          <p:cNvPr id="4" name="TextBox 3"/>
          <p:cNvSpPr txBox="1"/>
          <p:nvPr/>
        </p:nvSpPr>
        <p:spPr>
          <a:xfrm>
            <a:off x="5447144" y="5259680"/>
            <a:ext cx="3485249"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The break statement jumps here</a:t>
            </a:r>
            <a:endParaRPr lang="en-CA" dirty="0">
              <a:solidFill>
                <a:srgbClr val="FF0000"/>
              </a:solidFill>
              <a:latin typeface="Georgia" panose="02040502050405020303" pitchFamily="18" charset="0"/>
            </a:endParaRPr>
          </a:p>
        </p:txBody>
      </p:sp>
      <p:cxnSp>
        <p:nvCxnSpPr>
          <p:cNvPr id="6" name="Straight Arrow Connector 5"/>
          <p:cNvCxnSpPr>
            <a:stCxn id="4" idx="1"/>
          </p:cNvCxnSpPr>
          <p:nvPr/>
        </p:nvCxnSpPr>
        <p:spPr>
          <a:xfrm flipH="1">
            <a:off x="1774736" y="5444346"/>
            <a:ext cx="367240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15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 loop only</a:t>
            </a:r>
            <a:endParaRPr lang="en-CA" dirty="0"/>
          </a:p>
        </p:txBody>
      </p:sp>
      <p:sp>
        <p:nvSpPr>
          <p:cNvPr id="3" name="Content Placeholder 2"/>
          <p:cNvSpPr>
            <a:spLocks noGrp="1"/>
          </p:cNvSpPr>
          <p:nvPr>
            <p:ph idx="1"/>
          </p:nvPr>
        </p:nvSpPr>
        <p:spPr/>
        <p:txBody>
          <a:bodyPr/>
          <a:lstStyle/>
          <a:p>
            <a:r>
              <a:rPr lang="en-CA" dirty="0" smtClean="0"/>
              <a:t>To break out of nested looping statements, we must use goto</a:t>
            </a:r>
          </a:p>
          <a:p>
            <a:pPr marL="800100" lvl="2" indent="0">
              <a:buNone/>
            </a:pPr>
            <a:r>
              <a:rPr lang="en-CA" sz="1400" dirty="0" smtClean="0">
                <a:solidFill>
                  <a:srgbClr val="0070C0"/>
                </a:solidFill>
                <a:latin typeface="Consolas" panose="020B0609020204030204" pitchFamily="49" charset="0"/>
                <a:cs typeface="Consolas" panose="020B0609020204030204" pitchFamily="49" charset="0"/>
              </a:rPr>
              <a:t>while ( </a:t>
            </a:r>
            <a:r>
              <a:rPr lang="en-CA" sz="1400" i="1" dirty="0" smtClean="0">
                <a:solidFill>
                  <a:srgbClr val="0070C0"/>
                </a:solidFill>
                <a:latin typeface="Consolas" panose="020B0609020204030204" pitchFamily="49" charset="0"/>
                <a:cs typeface="Consolas" panose="020B0609020204030204" pitchFamily="49" charset="0"/>
              </a:rPr>
              <a:t>condition-1</a:t>
            </a:r>
            <a:r>
              <a:rPr lang="en-CA" sz="1400" dirty="0" smtClean="0">
                <a:solidFill>
                  <a:srgbClr val="0070C0"/>
                </a:solidFill>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something</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while ( </a:t>
            </a:r>
            <a:r>
              <a:rPr lang="en-CA" sz="1400" i="1" dirty="0" smtClean="0">
                <a:solidFill>
                  <a:srgbClr val="FF0000"/>
                </a:solidFill>
                <a:latin typeface="Consolas" panose="020B0609020204030204" pitchFamily="49" charset="0"/>
                <a:cs typeface="Consolas" panose="020B0609020204030204" pitchFamily="49" charset="0"/>
              </a:rPr>
              <a:t>condition-2</a:t>
            </a:r>
            <a:r>
              <a:rPr lang="en-CA" sz="1400" dirty="0" smtClean="0">
                <a:solidFill>
                  <a:srgbClr val="FF0000"/>
                </a:solidFill>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something else...</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if ( </a:t>
            </a:r>
            <a:r>
              <a:rPr lang="en-CA" sz="1400" i="1" dirty="0" smtClean="0">
                <a:latin typeface="Consolas" panose="020B0609020204030204" pitchFamily="49" charset="0"/>
                <a:cs typeface="Consolas" panose="020B0609020204030204" pitchFamily="49" charset="0"/>
              </a:rPr>
              <a:t>condition-3</a:t>
            </a:r>
            <a:r>
              <a:rPr lang="en-CA" sz="1400" dirty="0" smtClean="0">
                <a:latin typeface="Consolas" panose="020B0609020204030204" pitchFamily="49" charset="0"/>
                <a:cs typeface="Consolas" panose="020B0609020204030204" pitchFamily="49" charset="0"/>
              </a:rPr>
              <a:t> ) {</a:t>
            </a:r>
          </a:p>
          <a:p>
            <a:pPr marL="800100" lvl="2" indent="0">
              <a:buNone/>
            </a:pPr>
            <a:r>
              <a:rPr lang="en-CA" sz="1400" dirty="0" smtClean="0">
                <a:latin typeface="Consolas" panose="020B0609020204030204" pitchFamily="49" charset="0"/>
                <a:cs typeface="Consolas" panose="020B0609020204030204" pitchFamily="49" charset="0"/>
              </a:rPr>
              <a:t>            // Do some final stuff...</a:t>
            </a:r>
          </a:p>
          <a:p>
            <a:pPr marL="8001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goto </a:t>
            </a:r>
            <a:r>
              <a:rPr lang="en-CA" sz="1400" b="1" dirty="0" err="1" smtClean="0">
                <a:solidFill>
                  <a:srgbClr val="0070C0"/>
                </a:solidFill>
                <a:latin typeface="Consolas" panose="020B0609020204030204" pitchFamily="49" charset="0"/>
                <a:cs typeface="Consolas" panose="020B0609020204030204" pitchFamily="49" charset="0"/>
              </a:rPr>
              <a:t>end_of_outer_loop</a:t>
            </a:r>
            <a:r>
              <a:rPr lang="en-CA" sz="14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 Continue doing stuff...</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 Continue doing more stuff...</a:t>
            </a:r>
          </a:p>
          <a:p>
            <a:pPr marL="800100" lvl="2" indent="0">
              <a:buNone/>
            </a:pPr>
            <a:r>
              <a:rPr lang="en-CA" sz="1400" dirty="0" smtClean="0">
                <a:solidFill>
                  <a:srgbClr val="0070C0"/>
                </a:solidFill>
                <a:latin typeface="Consolas" panose="020B0609020204030204" pitchFamily="49" charset="0"/>
                <a:cs typeface="Consolas" panose="020B0609020204030204" pitchFamily="49" charset="0"/>
              </a:rPr>
              <a:t>} </a:t>
            </a:r>
            <a:r>
              <a:rPr lang="en-CA" sz="1400" b="1" dirty="0" err="1">
                <a:solidFill>
                  <a:srgbClr val="0070C0"/>
                </a:solidFill>
                <a:latin typeface="Consolas" panose="020B0609020204030204" pitchFamily="49" charset="0"/>
                <a:cs typeface="Consolas" panose="020B0609020204030204" pitchFamily="49" charset="0"/>
              </a:rPr>
              <a:t>end_of_outer_loop</a:t>
            </a:r>
            <a:r>
              <a:rPr lang="en-CA" sz="1400" b="1" dirty="0">
                <a:solidFill>
                  <a:srgbClr val="0070C0"/>
                </a:solidFill>
                <a:latin typeface="Consolas" panose="020B0609020204030204" pitchFamily="49" charset="0"/>
                <a:cs typeface="Consolas" panose="020B0609020204030204" pitchFamily="49" charset="0"/>
              </a:rPr>
              <a:t>: </a:t>
            </a:r>
            <a:r>
              <a:rPr lang="en-CA" sz="1400" dirty="0" smtClean="0">
                <a:solidFill>
                  <a:srgbClr val="0070C0"/>
                </a:solidFill>
                <a:latin typeface="Consolas" panose="020B0609020204030204" pitchFamily="49" charset="0"/>
                <a:cs typeface="Consolas" panose="020B0609020204030204" pitchFamily="49" charset="0"/>
              </a:rPr>
              <a:t>0;</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Further statements</a:t>
            </a:r>
            <a:endParaRPr lang="en-CA" sz="1400" dirty="0">
              <a:solidFill>
                <a:srgbClr val="FF0000"/>
              </a:solidFill>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endParaRPr lang="en-CA" dirty="0" smtClean="0"/>
          </a:p>
        </p:txBody>
      </p:sp>
      <p:sp>
        <p:nvSpPr>
          <p:cNvPr id="4" name="TextBox 3"/>
          <p:cNvSpPr txBox="1"/>
          <p:nvPr/>
        </p:nvSpPr>
        <p:spPr>
          <a:xfrm>
            <a:off x="4824126" y="4655458"/>
            <a:ext cx="4312399" cy="1107996"/>
          </a:xfrm>
          <a:prstGeom prst="rect">
            <a:avLst/>
          </a:prstGeom>
          <a:noFill/>
        </p:spPr>
        <p:txBody>
          <a:bodyPr wrap="none" rtlCol="0">
            <a:spAutoFit/>
          </a:bodyPr>
          <a:lstStyle/>
          <a:p>
            <a:r>
              <a:rPr lang="en-CA" dirty="0" smtClean="0">
                <a:solidFill>
                  <a:srgbClr val="0070C0"/>
                </a:solidFill>
                <a:latin typeface="Georgia" panose="02040502050405020303" pitchFamily="18" charset="0"/>
              </a:rPr>
              <a:t>The goto statement jumps here</a:t>
            </a:r>
          </a:p>
          <a:p>
            <a:r>
              <a:rPr lang="en-CA" sz="1600" dirty="0">
                <a:solidFill>
                  <a:srgbClr val="0070C0"/>
                </a:solidFill>
                <a:latin typeface="Georgia" panose="02040502050405020303" pitchFamily="18" charset="0"/>
              </a:rPr>
              <a:t> </a:t>
            </a:r>
            <a:r>
              <a:rPr lang="en-CA" sz="1600" dirty="0" smtClean="0">
                <a:solidFill>
                  <a:srgbClr val="0070C0"/>
                </a:solidFill>
                <a:latin typeface="Georgia" panose="02040502050405020303" pitchFamily="18" charset="0"/>
              </a:rPr>
              <a:t>  – appending it prevents other programmers</a:t>
            </a:r>
          </a:p>
          <a:p>
            <a:r>
              <a:rPr lang="en-CA" sz="1600" dirty="0" smtClean="0">
                <a:solidFill>
                  <a:srgbClr val="0070C0"/>
                </a:solidFill>
                <a:latin typeface="Georgia" panose="02040502050405020303" pitchFamily="18" charset="0"/>
              </a:rPr>
              <a:t>       from inserting code between the end of</a:t>
            </a:r>
          </a:p>
          <a:p>
            <a:r>
              <a:rPr lang="en-CA" sz="1600" dirty="0">
                <a:solidFill>
                  <a:srgbClr val="0070C0"/>
                </a:solidFill>
                <a:latin typeface="Georgia" panose="02040502050405020303" pitchFamily="18" charset="0"/>
              </a:rPr>
              <a:t> </a:t>
            </a:r>
            <a:r>
              <a:rPr lang="en-CA" sz="1600" dirty="0" smtClean="0">
                <a:solidFill>
                  <a:srgbClr val="0070C0"/>
                </a:solidFill>
                <a:latin typeface="Georgia" panose="02040502050405020303" pitchFamily="18" charset="0"/>
              </a:rPr>
              <a:t>      the loop and the next statement</a:t>
            </a:r>
            <a:endParaRPr lang="en-CA" sz="1600" dirty="0">
              <a:solidFill>
                <a:srgbClr val="0070C0"/>
              </a:solidFill>
              <a:latin typeface="Georgia" panose="02040502050405020303" pitchFamily="18" charset="0"/>
            </a:endParaRPr>
          </a:p>
        </p:txBody>
      </p:sp>
      <p:cxnSp>
        <p:nvCxnSpPr>
          <p:cNvPr id="6" name="Straight Arrow Connector 5"/>
          <p:cNvCxnSpPr/>
          <p:nvPr/>
        </p:nvCxnSpPr>
        <p:spPr>
          <a:xfrm flipH="1">
            <a:off x="3652830" y="5373216"/>
            <a:ext cx="1495234" cy="448982"/>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6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break statement</a:t>
            </a:r>
            <a:endParaRPr lang="en-CA" dirty="0"/>
          </a:p>
          <a:p>
            <a:pPr lvl="1"/>
            <a:r>
              <a:rPr lang="en-CA" dirty="0" smtClean="0"/>
              <a:t>Know how it interacts with looping statements</a:t>
            </a:r>
          </a:p>
          <a:p>
            <a:pPr lvl="2"/>
            <a:r>
              <a:rPr lang="en-CA" dirty="0" smtClean="0"/>
              <a:t>It only exits the inner-most looping statement</a:t>
            </a:r>
          </a:p>
          <a:p>
            <a:pPr lvl="1"/>
            <a:r>
              <a:rPr lang="en-CA" dirty="0" smtClean="0"/>
              <a:t>See that it is a simplified goto statement</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Revisit the three looping statements</a:t>
            </a:r>
          </a:p>
          <a:p>
            <a:pPr lvl="1"/>
            <a:r>
              <a:rPr lang="en-CA" dirty="0" smtClean="0"/>
              <a:t>Describe the break statement</a:t>
            </a:r>
          </a:p>
          <a:p>
            <a:pPr lvl="1"/>
            <a:r>
              <a:rPr lang="en-CA" dirty="0" smtClean="0"/>
              <a:t>Look at the implementation</a:t>
            </a:r>
          </a:p>
          <a:p>
            <a:pPr lvl="1"/>
            <a:r>
              <a:rPr lang="en-CA" dirty="0" smtClean="0"/>
              <a:t>Consider some consequences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We have seen three looping statements</a:t>
            </a:r>
          </a:p>
          <a:p>
            <a:pPr lvl="1"/>
            <a:r>
              <a:rPr lang="en-CA" dirty="0" smtClean="0"/>
              <a:t>While statements</a:t>
            </a:r>
          </a:p>
          <a:p>
            <a:pPr lvl="1"/>
            <a:r>
              <a:rPr lang="en-CA" dirty="0" smtClean="0"/>
              <a:t>For statements</a:t>
            </a:r>
          </a:p>
          <a:p>
            <a:pPr lvl="1"/>
            <a:r>
              <a:rPr lang="en-CA" dirty="0" smtClean="0"/>
              <a:t>Do-while statements</a:t>
            </a:r>
          </a:p>
          <a:p>
            <a:pPr lvl="1"/>
            <a:endParaRPr lang="en-CA" dirty="0"/>
          </a:p>
          <a:p>
            <a:r>
              <a:rPr lang="en-CA" dirty="0" smtClean="0"/>
              <a:t>It is only possible to end the looping when the associated condition is checked and evaluates to </a:t>
            </a:r>
            <a:r>
              <a:rPr lang="en-CA" dirty="0" smtClean="0">
                <a:latin typeface="Consolas" panose="020B0609020204030204" pitchFamily="49" charset="0"/>
                <a:cs typeface="Consolas" panose="020B0609020204030204" pitchFamily="49" charset="0"/>
              </a:rPr>
              <a:t>false</a:t>
            </a:r>
          </a:p>
          <a:p>
            <a:pPr lvl="1"/>
            <a:r>
              <a:rPr lang="en-CA" dirty="0" smtClean="0"/>
              <a:t>This can sometimes lead to interesting code</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Suppose we have a while loop</a:t>
            </a:r>
          </a:p>
          <a:p>
            <a:pPr marL="0" indent="0">
              <a:buNone/>
            </a:pPr>
            <a:endParaRPr lang="en-CA" sz="1800" dirty="0" smtClean="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while ( </a:t>
            </a:r>
            <a:r>
              <a:rPr lang="en-CA" sz="1800" i="1" dirty="0" smtClean="0">
                <a:latin typeface="Consolas" panose="020B0609020204030204" pitchFamily="49" charset="0"/>
                <a:cs typeface="Consolas" panose="020B0609020204030204" pitchFamily="49" charset="0"/>
              </a:rPr>
              <a:t>condition-1 </a:t>
            </a:r>
            <a:r>
              <a:rPr lang="en-CA" sz="1800" dirty="0" smtClean="0">
                <a:latin typeface="Consolas" panose="020B0609020204030204" pitchFamily="49" charset="0"/>
                <a:cs typeface="Consolas" panose="020B0609020204030204" pitchFamily="49" charset="0"/>
              </a:rPr>
              <a:t>)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if ( </a:t>
            </a:r>
            <a:r>
              <a:rPr lang="en-CA" sz="1800" i="1" dirty="0" smtClean="0">
                <a:latin typeface="Consolas" panose="020B0609020204030204" pitchFamily="49" charset="0"/>
                <a:cs typeface="Consolas" panose="020B0609020204030204" pitchFamily="49" charset="0"/>
              </a:rPr>
              <a:t>condition</a:t>
            </a:r>
            <a:r>
              <a:rPr lang="en-CA" sz="1800" dirty="0" smtClean="0">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2</a:t>
            </a:r>
            <a:r>
              <a:rPr lang="en-CA" sz="1800" dirty="0" smtClean="0">
                <a:latin typeface="Consolas" panose="020B0609020204030204" pitchFamily="49" charset="0"/>
                <a:cs typeface="Consolas" panose="020B0609020204030204" pitchFamily="49" charset="0"/>
              </a:rPr>
              <a:t>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 else...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Do something yet again...</a:t>
            </a:r>
          </a:p>
          <a:p>
            <a:pPr marL="0" indent="0">
              <a:buNone/>
            </a:pPr>
            <a:r>
              <a:rPr lang="en-CA" sz="1800" dirty="0">
                <a:solidFill>
                  <a:srgbClr val="FF0000"/>
                </a:solidFill>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        // Determine it is time to end this loop...</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 Continue doing "stuff"...</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 statements</a:t>
            </a:r>
            <a:endParaRPr lang="en-CA" dirty="0"/>
          </a:p>
        </p:txBody>
      </p:sp>
      <p:sp>
        <p:nvSpPr>
          <p:cNvPr id="3" name="Content Placeholder 2"/>
          <p:cNvSpPr>
            <a:spLocks noGrp="1"/>
          </p:cNvSpPr>
          <p:nvPr>
            <p:ph idx="1"/>
          </p:nvPr>
        </p:nvSpPr>
        <p:spPr/>
        <p:txBody>
          <a:bodyPr/>
          <a:lstStyle/>
          <a:p>
            <a:r>
              <a:rPr lang="en-CA" dirty="0" smtClean="0"/>
              <a:t>A break statement:</a:t>
            </a:r>
          </a:p>
          <a:p>
            <a:pPr marL="457200" lvl="1" indent="0">
              <a:buNone/>
            </a:pPr>
            <a:r>
              <a:rPr lang="en-CA" dirty="0" smtClean="0"/>
              <a:t>	</a:t>
            </a:r>
            <a:r>
              <a:rPr lang="en-CA" dirty="0" smtClean="0">
                <a:latin typeface="Consolas" panose="020B0609020204030204" pitchFamily="49" charset="0"/>
                <a:cs typeface="Consolas" panose="020B0609020204030204" pitchFamily="49" charset="0"/>
              </a:rPr>
              <a:t>break;</a:t>
            </a:r>
          </a:p>
          <a:p>
            <a:pPr marL="0" indent="0">
              <a:buNone/>
            </a:pPr>
            <a:r>
              <a:rPr lang="en-CA" dirty="0" smtClean="0"/>
              <a:t>     ends the inner-most looping statement that contains it</a:t>
            </a:r>
          </a:p>
          <a:p>
            <a:pPr lvl="1"/>
            <a:r>
              <a:rPr lang="en-CA" dirty="0" smtClean="0"/>
              <a:t>It takes no arguments, has no return value, etc.</a:t>
            </a:r>
          </a:p>
          <a:p>
            <a:pPr lvl="1"/>
            <a:r>
              <a:rPr lang="en-CA" dirty="0" smtClean="0"/>
              <a:t>It is always a statement by itself</a:t>
            </a:r>
          </a:p>
        </p:txBody>
      </p:sp>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 statements</a:t>
            </a:r>
            <a:endParaRPr lang="en-CA" dirty="0"/>
          </a:p>
        </p:txBody>
      </p:sp>
      <p:sp>
        <p:nvSpPr>
          <p:cNvPr id="3" name="Content Placeholder 2"/>
          <p:cNvSpPr>
            <a:spLocks noGrp="1"/>
          </p:cNvSpPr>
          <p:nvPr>
            <p:ph idx="1"/>
          </p:nvPr>
        </p:nvSpPr>
        <p:spPr/>
        <p:txBody>
          <a:bodyPr/>
          <a:lstStyle/>
          <a:p>
            <a:r>
              <a:rPr lang="en-CA" dirty="0" smtClean="0"/>
              <a:t>For example:</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while ( </a:t>
            </a:r>
            <a:r>
              <a:rPr lang="en-CA" sz="1450" i="1" dirty="0" smtClean="0">
                <a:latin typeface="Consolas" panose="020B0609020204030204" pitchFamily="49" charset="0"/>
                <a:cs typeface="Consolas" panose="020B0609020204030204" pitchFamily="49" charset="0"/>
              </a:rPr>
              <a:t>condition-1 </a:t>
            </a:r>
            <a:r>
              <a:rPr lang="en-CA" sz="1450" dirty="0" smtClean="0">
                <a:latin typeface="Consolas" panose="020B0609020204030204" pitchFamily="49" charset="0"/>
                <a:cs typeface="Consolas" panose="020B0609020204030204" pitchFamily="49" charset="0"/>
              </a:rPr>
              <a:t>)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if ( </a:t>
            </a:r>
            <a:r>
              <a:rPr lang="en-CA" sz="1450" i="1" dirty="0" smtClean="0">
                <a:latin typeface="Consolas" panose="020B0609020204030204" pitchFamily="49" charset="0"/>
                <a:cs typeface="Consolas" panose="020B0609020204030204" pitchFamily="49" charset="0"/>
              </a:rPr>
              <a:t>condition</a:t>
            </a:r>
            <a:r>
              <a:rPr lang="en-CA" sz="1450" dirty="0" smtClean="0">
                <a:latin typeface="Consolas" panose="020B0609020204030204" pitchFamily="49" charset="0"/>
                <a:cs typeface="Consolas" panose="020B0609020204030204" pitchFamily="49" charset="0"/>
              </a:rPr>
              <a:t>-</a:t>
            </a:r>
            <a:r>
              <a:rPr lang="en-CA" sz="1450" i="1" dirty="0" smtClean="0">
                <a:latin typeface="Consolas" panose="020B0609020204030204" pitchFamily="49" charset="0"/>
                <a:cs typeface="Consolas" panose="020B0609020204030204" pitchFamily="49" charset="0"/>
              </a:rPr>
              <a:t>2</a:t>
            </a:r>
            <a:r>
              <a:rPr lang="en-CA" sz="1450" dirty="0" smtClean="0">
                <a:latin typeface="Consolas" panose="020B0609020204030204" pitchFamily="49" charset="0"/>
                <a:cs typeface="Consolas" panose="020B0609020204030204" pitchFamily="49" charset="0"/>
              </a:rPr>
              <a:t> )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 else...</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else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 yet again...</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 Determine it is time to end this loop...</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if ( </a:t>
            </a:r>
            <a:r>
              <a:rPr lang="en-CA" sz="1450" i="1" dirty="0" smtClean="0">
                <a:solidFill>
                  <a:srgbClr val="FF0000"/>
                </a:solidFill>
                <a:latin typeface="Consolas" panose="020B0609020204030204" pitchFamily="49" charset="0"/>
                <a:cs typeface="Consolas" panose="020B0609020204030204" pitchFamily="49" charset="0"/>
              </a:rPr>
              <a:t>condition-3</a:t>
            </a:r>
            <a:r>
              <a:rPr lang="en-CA" sz="1450" dirty="0" smtClean="0">
                <a:solidFill>
                  <a:srgbClr val="FF0000"/>
                </a:solidFill>
                <a:latin typeface="Consolas" panose="020B0609020204030204" pitchFamily="49" charset="0"/>
                <a:cs typeface="Consolas" panose="020B0609020204030204" pitchFamily="49" charset="0"/>
              </a:rPr>
              <a:t> ) {</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break;</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 Continue doing "stuff"...</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 Next statement following the while statement</a:t>
            </a:r>
          </a:p>
        </p:txBody>
      </p:sp>
    </p:spTree>
    <p:extLst>
      <p:ext uri="{BB962C8B-B14F-4D97-AF65-F5344CB8AC3E}">
        <p14:creationId xmlns:p14="http://schemas.microsoft.com/office/powerpoint/2010/main" val="3687841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goto statement in disguise?</a:t>
            </a:r>
            <a:endParaRPr lang="en-CA" dirty="0"/>
          </a:p>
        </p:txBody>
      </p:sp>
      <p:sp>
        <p:nvSpPr>
          <p:cNvPr id="3" name="Content Placeholder 2"/>
          <p:cNvSpPr>
            <a:spLocks noGrp="1"/>
          </p:cNvSpPr>
          <p:nvPr>
            <p:ph idx="1"/>
          </p:nvPr>
        </p:nvSpPr>
        <p:spPr/>
        <p:txBody>
          <a:bodyPr/>
          <a:lstStyle/>
          <a:p>
            <a:r>
              <a:rPr lang="en-CA" dirty="0" smtClean="0"/>
              <a:t>Some consider a break statement to be a goto statement</a:t>
            </a:r>
          </a:p>
          <a:p>
            <a:pPr marL="0" indent="0">
              <a:buNone/>
            </a:pPr>
            <a:r>
              <a:rPr lang="en-CA" sz="140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while ( </a:t>
            </a:r>
            <a:r>
              <a:rPr lang="en-CA" sz="1450" i="1" dirty="0" smtClean="0">
                <a:latin typeface="Consolas" panose="020B0609020204030204" pitchFamily="49" charset="0"/>
                <a:cs typeface="Consolas" panose="020B0609020204030204" pitchFamily="49" charset="0"/>
              </a:rPr>
              <a:t>condition-1 </a:t>
            </a:r>
            <a:r>
              <a:rPr lang="en-CA" sz="1450" dirty="0" smtClean="0">
                <a:latin typeface="Consolas" panose="020B0609020204030204" pitchFamily="49" charset="0"/>
                <a:cs typeface="Consolas" panose="020B0609020204030204" pitchFamily="49" charset="0"/>
              </a:rPr>
              <a:t>)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if ( </a:t>
            </a:r>
            <a:r>
              <a:rPr lang="en-CA" sz="1450" i="1" dirty="0" smtClean="0">
                <a:latin typeface="Consolas" panose="020B0609020204030204" pitchFamily="49" charset="0"/>
                <a:cs typeface="Consolas" panose="020B0609020204030204" pitchFamily="49" charset="0"/>
              </a:rPr>
              <a:t>condition</a:t>
            </a:r>
            <a:r>
              <a:rPr lang="en-CA" sz="1450" dirty="0" smtClean="0">
                <a:latin typeface="Consolas" panose="020B0609020204030204" pitchFamily="49" charset="0"/>
                <a:cs typeface="Consolas" panose="020B0609020204030204" pitchFamily="49" charset="0"/>
              </a:rPr>
              <a:t>-</a:t>
            </a:r>
            <a:r>
              <a:rPr lang="en-CA" sz="1450" i="1" dirty="0" smtClean="0">
                <a:latin typeface="Consolas" panose="020B0609020204030204" pitchFamily="49" charset="0"/>
                <a:cs typeface="Consolas" panose="020B0609020204030204" pitchFamily="49" charset="0"/>
              </a:rPr>
              <a:t>2</a:t>
            </a:r>
            <a:r>
              <a:rPr lang="en-CA" sz="1450" dirty="0" smtClean="0">
                <a:latin typeface="Consolas" panose="020B0609020204030204" pitchFamily="49" charset="0"/>
                <a:cs typeface="Consolas" panose="020B0609020204030204" pitchFamily="49" charset="0"/>
              </a:rPr>
              <a:t> )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 else...</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else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 Do something yet again...</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 Determine it is time to end this loop...</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if ( </a:t>
            </a:r>
            <a:r>
              <a:rPr lang="en-CA" sz="1450" i="1" dirty="0" smtClean="0">
                <a:solidFill>
                  <a:srgbClr val="FF0000"/>
                </a:solidFill>
                <a:latin typeface="Consolas" panose="020B0609020204030204" pitchFamily="49" charset="0"/>
                <a:cs typeface="Consolas" panose="020B0609020204030204" pitchFamily="49" charset="0"/>
              </a:rPr>
              <a:t>condition-3</a:t>
            </a:r>
            <a:r>
              <a:rPr lang="en-CA" sz="1450" dirty="0" smtClean="0">
                <a:solidFill>
                  <a:srgbClr val="FF0000"/>
                </a:solidFill>
                <a:latin typeface="Consolas" panose="020B0609020204030204" pitchFamily="49" charset="0"/>
                <a:cs typeface="Consolas" panose="020B0609020204030204" pitchFamily="49" charset="0"/>
              </a:rPr>
              <a:t> ) {</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goto </a:t>
            </a:r>
            <a:r>
              <a:rPr lang="en-CA" sz="1450" dirty="0" err="1" smtClean="0">
                <a:solidFill>
                  <a:srgbClr val="FF0000"/>
                </a:solidFill>
                <a:latin typeface="Consolas" panose="020B0609020204030204" pitchFamily="49" charset="0"/>
                <a:cs typeface="Consolas" panose="020B0609020204030204" pitchFamily="49" charset="0"/>
              </a:rPr>
              <a:t>end_of_loop</a:t>
            </a:r>
            <a:r>
              <a:rPr lang="en-CA" sz="1450" dirty="0" smtClean="0">
                <a:solidFill>
                  <a:srgbClr val="FF0000"/>
                </a:solidFill>
                <a:latin typeface="Consolas" panose="020B0609020204030204" pitchFamily="49" charset="0"/>
                <a:cs typeface="Consolas" panose="020B0609020204030204" pitchFamily="49" charset="0"/>
              </a:rPr>
              <a:t>;</a:t>
            </a:r>
          </a:p>
          <a:p>
            <a:pPr marL="0"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 Continue doing "stuff"...</a:t>
            </a:r>
          </a:p>
          <a:p>
            <a:pPr marL="0"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a:t>
            </a:r>
          </a:p>
          <a:p>
            <a:pPr marL="0" indent="0">
              <a:buNone/>
            </a:pPr>
            <a:endParaRPr lang="en-CA" sz="1450" dirty="0">
              <a:latin typeface="Consolas" panose="020B0609020204030204" pitchFamily="49" charset="0"/>
              <a:cs typeface="Consolas" panose="020B0609020204030204" pitchFamily="49" charset="0"/>
            </a:endParaRPr>
          </a:p>
          <a:p>
            <a:pPr marL="0" indent="0">
              <a:buNone/>
            </a:pPr>
            <a:r>
              <a:rPr lang="en-CA" sz="1450" dirty="0" smtClean="0">
                <a:latin typeface="Consolas" panose="020B0609020204030204" pitchFamily="49" charset="0"/>
                <a:cs typeface="Consolas" panose="020B0609020204030204" pitchFamily="49" charset="0"/>
              </a:rPr>
              <a:t>	// Next statement following the while statement</a:t>
            </a:r>
          </a:p>
          <a:p>
            <a:pPr marL="0" indent="0">
              <a:buNone/>
            </a:pPr>
            <a:r>
              <a:rPr lang="en-CA" sz="1450" dirty="0">
                <a:latin typeface="Consolas" panose="020B0609020204030204" pitchFamily="49" charset="0"/>
                <a:cs typeface="Consolas" panose="020B0609020204030204" pitchFamily="49" charset="0"/>
              </a:rPr>
              <a:t>	</a:t>
            </a:r>
            <a:r>
              <a:rPr lang="en-CA" sz="1450" dirty="0" err="1" smtClean="0">
                <a:latin typeface="Consolas" panose="020B0609020204030204" pitchFamily="49" charset="0"/>
                <a:cs typeface="Consolas" panose="020B0609020204030204" pitchFamily="49" charset="0"/>
              </a:rPr>
              <a:t>end_of_loop</a:t>
            </a:r>
            <a:r>
              <a:rPr lang="en-CA" sz="1450" dirty="0" smtClean="0">
                <a:latin typeface="Consolas" panose="020B0609020204030204" pitchFamily="49" charset="0"/>
                <a:cs typeface="Consolas" panose="020B0609020204030204" pitchFamily="49" charset="0"/>
              </a:rPr>
              <a:t>: </a:t>
            </a:r>
            <a:r>
              <a:rPr lang="en-CA" sz="1450" i="1" dirty="0" smtClean="0">
                <a:latin typeface="Consolas" panose="020B0609020204030204" pitchFamily="49" charset="0"/>
                <a:cs typeface="Consolas" panose="020B0609020204030204" pitchFamily="49" charset="0"/>
              </a:rPr>
              <a:t>next-statement</a:t>
            </a:r>
            <a:r>
              <a:rPr lang="en-CA" sz="14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10468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goto statement in disguise?</a:t>
            </a:r>
            <a:endParaRPr lang="en-CA" dirty="0"/>
          </a:p>
        </p:txBody>
      </p:sp>
      <p:sp>
        <p:nvSpPr>
          <p:cNvPr id="3" name="Content Placeholder 2"/>
          <p:cNvSpPr>
            <a:spLocks noGrp="1"/>
          </p:cNvSpPr>
          <p:nvPr>
            <p:ph idx="1"/>
          </p:nvPr>
        </p:nvSpPr>
        <p:spPr/>
        <p:txBody>
          <a:bodyPr/>
          <a:lstStyle/>
          <a:p>
            <a:r>
              <a:rPr lang="en-CA" dirty="0" smtClean="0"/>
              <a:t>When you document a looping statement, you must also document any break statements found within it</a:t>
            </a:r>
          </a:p>
          <a:p>
            <a:r>
              <a:rPr lang="en-CA" dirty="0" smtClean="0"/>
              <a:t>Some organize ban the use of a break statement in a similar way that they ban goto statements</a:t>
            </a:r>
          </a:p>
          <a:p>
            <a:pPr lvl="1"/>
            <a:r>
              <a:rPr lang="en-CA" dirty="0" smtClean="0"/>
              <a:t>Excessive or irresponsible use of a break statement can lead to programmer confusion</a:t>
            </a:r>
          </a:p>
          <a:p>
            <a:endParaRPr lang="en-CA" dirty="0" smtClean="0"/>
          </a:p>
        </p:txBody>
      </p:sp>
    </p:spTree>
    <p:extLst>
      <p:ext uri="{BB962C8B-B14F-4D97-AF65-F5344CB8AC3E}">
        <p14:creationId xmlns:p14="http://schemas.microsoft.com/office/powerpoint/2010/main" val="67812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If you are repeatedly seeking input, this may be reasonable:</a:t>
            </a: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smtClean="0">
                <a:latin typeface="Consolas" panose="020B0609020204030204" pitchFamily="49" charset="0"/>
                <a:cs typeface="Consolas" panose="020B0609020204030204" pitchFamily="49" charset="0"/>
              </a:rPr>
              <a:t>    // This loop terminates as soon as the user enters '0'</a:t>
            </a:r>
          </a:p>
          <a:p>
            <a:pPr marL="800100" lvl="2" indent="0">
              <a:buNone/>
            </a:pPr>
            <a:r>
              <a:rPr lang="en-CA" sz="1500" dirty="0" smtClean="0">
                <a:latin typeface="Consolas" panose="020B0609020204030204" pitchFamily="49" charset="0"/>
                <a:cs typeface="Consolas" panose="020B0609020204030204" pitchFamily="49" charset="0"/>
              </a:rPr>
              <a:t>    while ( true ) {</a:t>
            </a:r>
          </a:p>
          <a:p>
            <a:pPr marL="800100" lvl="2" indent="0">
              <a:buNone/>
            </a:pPr>
            <a:r>
              <a:rPr lang="en-CA" sz="1500" dirty="0" smtClean="0">
                <a:latin typeface="Consolas" panose="020B0609020204030204" pitchFamily="49" charset="0"/>
                <a:cs typeface="Consolas" panose="020B0609020204030204" pitchFamily="49" charset="0"/>
              </a:rPr>
              <a:t>        // Do some setup...</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std::cout &lt;&lt; "Enter a number ('0' to quit): ";</a:t>
            </a:r>
          </a:p>
          <a:p>
            <a:pPr marL="800100" lvl="2" indent="0">
              <a:buNone/>
            </a:pPr>
            <a:r>
              <a:rPr lang="en-CA" sz="1500" dirty="0" smtClean="0">
                <a:latin typeface="Consolas" panose="020B0609020204030204" pitchFamily="49" charset="0"/>
                <a:cs typeface="Consolas" panose="020B0609020204030204" pitchFamily="49" charset="0"/>
              </a:rPr>
              <a:t>        std::</a:t>
            </a:r>
            <a:r>
              <a:rPr lang="en-CA" sz="1500" dirty="0" err="1" smtClean="0">
                <a:latin typeface="Consolas" panose="020B0609020204030204" pitchFamily="49" charset="0"/>
                <a:cs typeface="Consolas" panose="020B0609020204030204" pitchFamily="49" charset="0"/>
              </a:rPr>
              <a:t>cin</a:t>
            </a:r>
            <a:r>
              <a:rPr lang="en-CA" sz="1500" dirty="0" smtClean="0">
                <a:latin typeface="Consolas" panose="020B0609020204030204" pitchFamily="49" charset="0"/>
                <a:cs typeface="Consolas" panose="020B0609020204030204" pitchFamily="49" charset="0"/>
              </a:rPr>
              <a:t> &gt;&gt; 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if ( n == 0 ) {</a:t>
            </a:r>
          </a:p>
          <a:p>
            <a:pPr marL="800100" lvl="2" indent="0">
              <a:buNone/>
            </a:pPr>
            <a:r>
              <a:rPr lang="en-CA" sz="1500" dirty="0" smtClean="0">
                <a:latin typeface="Consolas" panose="020B0609020204030204" pitchFamily="49" charset="0"/>
                <a:cs typeface="Consolas" panose="020B0609020204030204" pitchFamily="49" charset="0"/>
              </a:rPr>
              <a:t>            break;</a:t>
            </a:r>
          </a:p>
          <a:p>
            <a:pPr marL="800100" lvl="2" indent="0">
              <a:buNone/>
            </a:pP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 Do something with 'n'</a:t>
            </a:r>
          </a:p>
          <a:p>
            <a:pPr marL="800100" lvl="2" indent="0">
              <a:buNone/>
            </a:pPr>
            <a:r>
              <a:rPr lang="en-CA" sz="1500" dirty="0" smtClean="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a:latin typeface="Consolas" panose="020B0609020204030204" pitchFamily="49" charset="0"/>
                <a:cs typeface="Consolas" panose="020B0609020204030204" pitchFamily="49" charset="0"/>
              </a:rPr>
              <a:t>}</a:t>
            </a:r>
            <a:endParaRPr lang="en-CA" sz="1500" dirty="0" smtClean="0">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169256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62880</TotalTime>
  <Words>637</Words>
  <Application>Microsoft Office PowerPoint</Application>
  <PresentationFormat>On-screen Show (4:3)</PresentationFormat>
  <Paragraphs>159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Consolas</vt:lpstr>
      <vt:lpstr>Constantia</vt:lpstr>
      <vt:lpstr>Georgia</vt:lpstr>
      <vt:lpstr>Times New Roman</vt:lpstr>
      <vt:lpstr>Custom Design</vt:lpstr>
      <vt:lpstr>Break statements</vt:lpstr>
      <vt:lpstr>Outline</vt:lpstr>
      <vt:lpstr>Looping statements</vt:lpstr>
      <vt:lpstr>Looping statements</vt:lpstr>
      <vt:lpstr>Break statements</vt:lpstr>
      <vt:lpstr>Break statements</vt:lpstr>
      <vt:lpstr>A goto statement in disguise?</vt:lpstr>
      <vt:lpstr>A goto statement in disguise?</vt:lpstr>
      <vt:lpstr>Example</vt:lpstr>
      <vt:lpstr>One loop only</vt:lpstr>
      <vt:lpstr>One loop only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1240</cp:revision>
  <dcterms:created xsi:type="dcterms:W3CDTF">2009-09-11T23:00:44Z</dcterms:created>
  <dcterms:modified xsi:type="dcterms:W3CDTF">2019-09-20T22:19:29Z</dcterms:modified>
</cp:coreProperties>
</file>